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779FB-AE17-4140-957C-00C084E31C27}" type="datetimeFigureOut">
              <a:rPr lang="en-US" smtClean="0"/>
              <a:pPr/>
              <a:t>12/2/2019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D9EA99-E946-49C5-A858-872F4AAD2B3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8888F66-A6C8-4D54-AD5F-2EA8002FB468}" type="datetimeFigureOut">
              <a:rPr lang="en-US" smtClean="0"/>
              <a:pPr/>
              <a:t>12/2/2019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888F66-A6C8-4D54-AD5F-2EA8002FB468}" type="datetimeFigureOut">
              <a:rPr lang="en-US" smtClean="0"/>
              <a:pPr/>
              <a:t>12/2/2019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888F66-A6C8-4D54-AD5F-2EA8002FB468}" type="datetimeFigureOut">
              <a:rPr lang="en-US" smtClean="0"/>
              <a:pPr/>
              <a:t>12/2/2019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888F66-A6C8-4D54-AD5F-2EA8002FB468}" type="datetimeFigureOut">
              <a:rPr lang="en-US" smtClean="0"/>
              <a:pPr/>
              <a:t>12/2/2019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888F66-A6C8-4D54-AD5F-2EA8002FB468}" type="datetimeFigureOut">
              <a:rPr lang="en-US" smtClean="0"/>
              <a:pPr/>
              <a:t>12/2/2019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8888F66-A6C8-4D54-AD5F-2EA8002FB468}" type="datetimeFigureOut">
              <a:rPr lang="en-US" smtClean="0"/>
              <a:pPr/>
              <a:t>12/2/2019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8888F66-A6C8-4D54-AD5F-2EA8002FB468}" type="datetimeFigureOut">
              <a:rPr lang="en-US" smtClean="0"/>
              <a:pPr/>
              <a:t>12/2/2019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8888F66-A6C8-4D54-AD5F-2EA8002FB468}" type="datetimeFigureOut">
              <a:rPr lang="en-US" smtClean="0"/>
              <a:pPr/>
              <a:t>12/2/2019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88F66-A6C8-4D54-AD5F-2EA8002FB468}" type="datetimeFigureOut">
              <a:rPr lang="en-US" smtClean="0"/>
              <a:pPr/>
              <a:t>12/2/2019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88F66-A6C8-4D54-AD5F-2EA8002FB468}" type="datetimeFigureOut">
              <a:rPr lang="en-US" smtClean="0"/>
              <a:pPr/>
              <a:t>12/2/2019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88F66-A6C8-4D54-AD5F-2EA8002FB468}" type="datetimeFigureOut">
              <a:rPr lang="en-US" smtClean="0"/>
              <a:pPr/>
              <a:t>12/2/2019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D7D2B2-7FD1-4C03-A27D-91ED0F3C731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88F66-A6C8-4D54-AD5F-2EA8002FB468}" type="datetimeFigureOut">
              <a:rPr lang="en-US" smtClean="0"/>
              <a:pPr/>
              <a:t>12/2/2019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7D2B2-7FD1-4C03-A27D-91ED0F3C73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85861"/>
            <a:ext cx="7772400" cy="2314590"/>
          </a:xfrm>
        </p:spPr>
        <p:txBody>
          <a:bodyPr>
            <a:noAutofit/>
          </a:bodyPr>
          <a:lstStyle/>
          <a:p>
            <a:r>
              <a:rPr lang="en-IN" sz="4800" dirty="0" smtClean="0"/>
              <a:t>THE LYRIC</a:t>
            </a:r>
            <a:r>
              <a:rPr lang="en-IN" sz="2800" dirty="0" smtClean="0"/>
              <a:t/>
            </a:r>
            <a:br>
              <a:rPr lang="en-IN" sz="2800" dirty="0" smtClean="0"/>
            </a:br>
            <a:r>
              <a:rPr lang="en-IN" sz="2800" dirty="0" smtClean="0"/>
              <a:t>INTRODUCTION TO ENGLISH LITERATURE</a:t>
            </a:r>
            <a:br>
              <a:rPr lang="en-IN" sz="2800" dirty="0" smtClean="0"/>
            </a:br>
            <a:r>
              <a:rPr lang="en-IN" sz="2800" smtClean="0"/>
              <a:t>SEMESTER 2, </a:t>
            </a:r>
            <a:r>
              <a:rPr lang="en-IN" sz="2800" dirty="0" smtClean="0"/>
              <a:t>UNIT 1</a:t>
            </a:r>
            <a:br>
              <a:rPr lang="en-IN" sz="2800" dirty="0" smtClean="0"/>
            </a:br>
            <a:endParaRPr lang="en-IN" sz="2800" i="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IN" sz="1400" i="1" dirty="0" smtClean="0">
                <a:latin typeface="Times New Roman" pitchFamily="18" charset="0"/>
                <a:cs typeface="Times New Roman" pitchFamily="18" charset="0"/>
              </a:rPr>
              <a:t>-Dr. </a:t>
            </a:r>
            <a:r>
              <a:rPr lang="en-IN" sz="1400" i="1" dirty="0" err="1" smtClean="0">
                <a:latin typeface="Times New Roman" pitchFamily="18" charset="0"/>
                <a:cs typeface="Times New Roman" pitchFamily="18" charset="0"/>
              </a:rPr>
              <a:t>Lakshmi</a:t>
            </a:r>
            <a:r>
              <a:rPr lang="en-IN" sz="1400" i="1" dirty="0" smtClean="0">
                <a:latin typeface="Times New Roman" pitchFamily="18" charset="0"/>
                <a:cs typeface="Times New Roman" pitchFamily="18" charset="0"/>
              </a:rPr>
              <a:t> </a:t>
            </a:r>
            <a:r>
              <a:rPr lang="en-IN" sz="1400" i="1" dirty="0" err="1" smtClean="0">
                <a:latin typeface="Times New Roman" pitchFamily="18" charset="0"/>
                <a:cs typeface="Times New Roman" pitchFamily="18" charset="0"/>
              </a:rPr>
              <a:t>Muthukumar</a:t>
            </a:r>
            <a:r>
              <a:rPr lang="en-IN" sz="1400" i="1" dirty="0" smtClean="0">
                <a:latin typeface="Times New Roman" pitchFamily="18" charset="0"/>
                <a:cs typeface="Times New Roman" pitchFamily="18" charset="0"/>
              </a:rPr>
              <a:t>,</a:t>
            </a:r>
          </a:p>
          <a:p>
            <a:r>
              <a:rPr lang="en-IN" sz="1400" i="1" dirty="0" smtClean="0">
                <a:latin typeface="Times New Roman" pitchFamily="18" charset="0"/>
                <a:cs typeface="Times New Roman" pitchFamily="18" charset="0"/>
              </a:rPr>
              <a:t>Head, Department of English, SIES College of Arts, Science and Commerce (Autonomous), </a:t>
            </a:r>
            <a:r>
              <a:rPr lang="en-IN" sz="1400" i="1" dirty="0" err="1" smtClean="0">
                <a:latin typeface="Times New Roman" pitchFamily="18" charset="0"/>
                <a:cs typeface="Times New Roman" pitchFamily="18" charset="0"/>
              </a:rPr>
              <a:t>Sion</a:t>
            </a:r>
            <a:r>
              <a:rPr lang="en-IN" sz="1400" i="1" dirty="0" smtClean="0">
                <a:latin typeface="Times New Roman" pitchFamily="18" charset="0"/>
                <a:cs typeface="Times New Roman" pitchFamily="18" charset="0"/>
              </a:rPr>
              <a:t> West, Mumbai -22</a:t>
            </a:r>
            <a:endParaRPr lang="en-IN"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85728"/>
            <a:ext cx="5143536" cy="923330"/>
          </a:xfrm>
          <a:prstGeom prst="rect">
            <a:avLst/>
          </a:prstGeom>
          <a:noFill/>
        </p:spPr>
        <p:txBody>
          <a:bodyPr wrap="square" rtlCol="0">
            <a:spAutoFit/>
          </a:bodyPr>
          <a:lstStyle/>
          <a:p>
            <a:r>
              <a:rPr lang="en-IN" sz="5400" dirty="0" smtClean="0"/>
              <a:t>GREEK SONG</a:t>
            </a:r>
            <a:endParaRPr lang="en-IN" sz="5400" dirty="0"/>
          </a:p>
        </p:txBody>
      </p:sp>
      <p:cxnSp>
        <p:nvCxnSpPr>
          <p:cNvPr id="4" name="Straight Connector 3"/>
          <p:cNvCxnSpPr/>
          <p:nvPr/>
        </p:nvCxnSpPr>
        <p:spPr>
          <a:xfrm rot="10800000" flipV="1">
            <a:off x="1714480" y="1071546"/>
            <a:ext cx="2500330" cy="1928826"/>
          </a:xfrm>
          <a:prstGeom prst="line">
            <a:avLst/>
          </a:prstGeom>
          <a:ln/>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a:off x="4357686" y="1000108"/>
            <a:ext cx="2643206" cy="2000264"/>
          </a:xfrm>
          <a:prstGeom prst="line">
            <a:avLst/>
          </a:prstGeom>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571472" y="3286124"/>
            <a:ext cx="2571768" cy="1446550"/>
          </a:xfrm>
          <a:prstGeom prst="rect">
            <a:avLst/>
          </a:prstGeom>
          <a:noFill/>
        </p:spPr>
        <p:txBody>
          <a:bodyPr wrap="square" rtlCol="0">
            <a:spAutoFit/>
          </a:bodyPr>
          <a:lstStyle/>
          <a:p>
            <a:r>
              <a:rPr lang="en-IN" sz="4400" dirty="0" smtClean="0"/>
              <a:t>MELIC SONG</a:t>
            </a:r>
            <a:endParaRPr lang="en-IN" sz="4400" dirty="0"/>
          </a:p>
        </p:txBody>
      </p:sp>
      <p:sp>
        <p:nvSpPr>
          <p:cNvPr id="10" name="TextBox 9"/>
          <p:cNvSpPr txBox="1"/>
          <p:nvPr/>
        </p:nvSpPr>
        <p:spPr>
          <a:xfrm>
            <a:off x="6715140" y="3429000"/>
            <a:ext cx="2000264" cy="1446550"/>
          </a:xfrm>
          <a:prstGeom prst="rect">
            <a:avLst/>
          </a:prstGeom>
          <a:noFill/>
        </p:spPr>
        <p:txBody>
          <a:bodyPr wrap="square" rtlCol="0">
            <a:spAutoFit/>
          </a:bodyPr>
          <a:lstStyle/>
          <a:p>
            <a:r>
              <a:rPr lang="en-IN" sz="4400" dirty="0" smtClean="0"/>
              <a:t>CHORIC</a:t>
            </a:r>
          </a:p>
          <a:p>
            <a:r>
              <a:rPr lang="en-IN" sz="4400" dirty="0" smtClean="0"/>
              <a:t>SONG</a:t>
            </a:r>
            <a:endParaRPr lang="en-IN"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MELIC AND CHORIC SONGS</a:t>
            </a:r>
            <a:endParaRPr lang="en-IN" dirty="0"/>
          </a:p>
        </p:txBody>
      </p:sp>
      <p:sp>
        <p:nvSpPr>
          <p:cNvPr id="3" name="Content Placeholder 2"/>
          <p:cNvSpPr>
            <a:spLocks noGrp="1"/>
          </p:cNvSpPr>
          <p:nvPr>
            <p:ph sz="half" idx="1"/>
          </p:nvPr>
        </p:nvSpPr>
        <p:spPr/>
        <p:txBody>
          <a:bodyPr/>
          <a:lstStyle/>
          <a:p>
            <a:r>
              <a:rPr lang="en-IN" dirty="0" smtClean="0"/>
              <a:t>THE MELIC OR THE LYRIC SONG WAS SUNG BY A SINGLE VOICE TO THE ACCOMPANIMENT OF A LYRE.</a:t>
            </a:r>
            <a:endParaRPr lang="en-IN" dirty="0"/>
          </a:p>
        </p:txBody>
      </p:sp>
      <p:sp>
        <p:nvSpPr>
          <p:cNvPr id="4" name="Content Placeholder 3"/>
          <p:cNvSpPr>
            <a:spLocks noGrp="1"/>
          </p:cNvSpPr>
          <p:nvPr>
            <p:ph sz="half" idx="2"/>
          </p:nvPr>
        </p:nvSpPr>
        <p:spPr/>
        <p:txBody>
          <a:bodyPr/>
          <a:lstStyle/>
          <a:p>
            <a:r>
              <a:rPr lang="en-IN" dirty="0" smtClean="0"/>
              <a:t>THE CHORIC SONG WAS INTENDED FOR COLLECTIVE SINGING TO THE ACCOMPANIMENT OF INSTRUMENTAL MUSIC.</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CHARACTERISTICS OF THE LYRIC</a:t>
            </a:r>
            <a:endParaRPr lang="en-IN" dirty="0"/>
          </a:p>
        </p:txBody>
      </p:sp>
      <p:sp>
        <p:nvSpPr>
          <p:cNvPr id="4" name="TextBox 3"/>
          <p:cNvSpPr txBox="1"/>
          <p:nvPr/>
        </p:nvSpPr>
        <p:spPr>
          <a:xfrm>
            <a:off x="1000100" y="1500175"/>
            <a:ext cx="7572428" cy="6186309"/>
          </a:xfrm>
          <a:prstGeom prst="rect">
            <a:avLst/>
          </a:prstGeom>
          <a:noFill/>
        </p:spPr>
        <p:txBody>
          <a:bodyPr wrap="square" rtlCol="0">
            <a:spAutoFit/>
          </a:bodyPr>
          <a:lstStyle/>
          <a:p>
            <a:r>
              <a:rPr lang="en-IN" sz="3600" dirty="0" smtClean="0"/>
              <a:t>IT IS AN EXPRESSION OF A SINGLE EMOTION.</a:t>
            </a:r>
          </a:p>
          <a:p>
            <a:r>
              <a:rPr lang="en-IN" sz="3600" dirty="0" smtClean="0"/>
              <a:t>IT IS A SUBJECTIVE POEM.</a:t>
            </a:r>
          </a:p>
          <a:p>
            <a:r>
              <a:rPr lang="en-IN" sz="3600" dirty="0" smtClean="0"/>
              <a:t>IT IS A MUSICAL COMPOSITION.</a:t>
            </a:r>
          </a:p>
          <a:p>
            <a:r>
              <a:rPr lang="en-IN" sz="3600" dirty="0" smtClean="0"/>
              <a:t>LYRICS ARE UNRIVALLED FOR THEIR WORD-MUSIC OR VERBAL MELODY.</a:t>
            </a:r>
          </a:p>
          <a:p>
            <a:r>
              <a:rPr lang="en-IN" sz="3600" dirty="0" smtClean="0"/>
              <a:t>IT IS A WELL KNIT POEM WITH A DEFINITE STRUCTURE.</a:t>
            </a:r>
          </a:p>
          <a:p>
            <a:endParaRPr lang="en-IN" sz="3600" dirty="0"/>
          </a:p>
          <a:p>
            <a:endParaRPr lang="en-IN" sz="3600" dirty="0" smtClean="0"/>
          </a:p>
          <a:p>
            <a:endParaRPr lang="en-IN"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STRUCTURE OF A LYRIC</a:t>
            </a:r>
            <a:endParaRPr lang="en-IN" dirty="0"/>
          </a:p>
        </p:txBody>
      </p:sp>
      <p:sp>
        <p:nvSpPr>
          <p:cNvPr id="3" name="TextBox 2"/>
          <p:cNvSpPr txBox="1"/>
          <p:nvPr/>
        </p:nvSpPr>
        <p:spPr>
          <a:xfrm>
            <a:off x="2500298" y="3286124"/>
            <a:ext cx="184731" cy="369332"/>
          </a:xfrm>
          <a:prstGeom prst="rect">
            <a:avLst/>
          </a:prstGeom>
          <a:noFill/>
        </p:spPr>
        <p:txBody>
          <a:bodyPr wrap="none" rtlCol="0">
            <a:spAutoFit/>
          </a:bodyPr>
          <a:lstStyle/>
          <a:p>
            <a:endParaRPr lang="en-IN" dirty="0"/>
          </a:p>
        </p:txBody>
      </p:sp>
      <p:sp>
        <p:nvSpPr>
          <p:cNvPr id="5" name="TextBox 4"/>
          <p:cNvSpPr txBox="1"/>
          <p:nvPr/>
        </p:nvSpPr>
        <p:spPr>
          <a:xfrm>
            <a:off x="1643042" y="1571612"/>
            <a:ext cx="6786610" cy="4524315"/>
          </a:xfrm>
          <a:prstGeom prst="rect">
            <a:avLst/>
          </a:prstGeom>
          <a:noFill/>
        </p:spPr>
        <p:txBody>
          <a:bodyPr wrap="square" rtlCol="0">
            <a:spAutoFit/>
          </a:bodyPr>
          <a:lstStyle/>
          <a:p>
            <a:r>
              <a:rPr lang="en-IN" sz="2400" dirty="0" smtClean="0"/>
              <a:t>THE LYRIC CAN BE DIVIDED INTO </a:t>
            </a:r>
            <a:r>
              <a:rPr lang="en-IN" sz="2400" b="1" dirty="0" smtClean="0"/>
              <a:t>THREE</a:t>
            </a:r>
            <a:r>
              <a:rPr lang="en-IN" sz="2400" dirty="0" smtClean="0"/>
              <a:t> DISTINCT PARTS:</a:t>
            </a:r>
          </a:p>
          <a:p>
            <a:pPr marL="342900" indent="-342900"/>
            <a:r>
              <a:rPr lang="en-IN" sz="2400" dirty="0" smtClean="0"/>
              <a:t>1. THE MOTIVE OR THE EMOTION WHICH SET THE BALL ROLLING.</a:t>
            </a:r>
          </a:p>
          <a:p>
            <a:pPr marL="342900" indent="-342900"/>
            <a:r>
              <a:rPr lang="en-IN" sz="2400" dirty="0" smtClean="0"/>
              <a:t>2. THE THOUGHTS SUGGESTED BY THE EMOTION.</a:t>
            </a:r>
          </a:p>
          <a:p>
            <a:pPr marL="342900" indent="-342900"/>
            <a:r>
              <a:rPr lang="en-IN" sz="2400" dirty="0" smtClean="0"/>
              <a:t>3. THE LAST STANZA WHICH USUALLY MARKS THE POET’S RETURN TO HIS INITIAL MOOD, THE MOOD OF REASON.UNLIKE THE FIRST TWO PARTS, THE CLOSING PART TENDS TO BE INTELLECTUAL IN CHARACTER, EMBODYING,OFTEN, A JUDGEMENT, A POINTED SUMMARY, AND ENDING WITH A PARTING SMILE OR SIGH.</a:t>
            </a:r>
            <a:endParaRPr lang="en-I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dirty="0" smtClean="0"/>
              <a:t>Robert Frost’s ‘Design’</a:t>
            </a:r>
            <a:r>
              <a:rPr lang="en-IN" dirty="0" smtClean="0"/>
              <a:t> </a:t>
            </a:r>
            <a:endParaRPr lang="en-IN" dirty="0"/>
          </a:p>
        </p:txBody>
      </p:sp>
      <p:sp>
        <p:nvSpPr>
          <p:cNvPr id="6" name="Content Placeholder 5"/>
          <p:cNvSpPr>
            <a:spLocks noGrp="1"/>
          </p:cNvSpPr>
          <p:nvPr>
            <p:ph idx="1"/>
          </p:nvPr>
        </p:nvSpPr>
        <p:spPr/>
        <p:txBody>
          <a:bodyPr>
            <a:normAutofit lnSpcReduction="10000"/>
          </a:bodyPr>
          <a:lstStyle/>
          <a:p>
            <a:pPr>
              <a:buNone/>
            </a:pPr>
            <a:r>
              <a:rPr lang="en-IN" dirty="0" smtClean="0"/>
              <a:t>I </a:t>
            </a:r>
            <a:r>
              <a:rPr lang="en-IN" dirty="0"/>
              <a:t>found a dimpled spider, fat and white,</a:t>
            </a:r>
          </a:p>
          <a:p>
            <a:pPr>
              <a:buNone/>
            </a:pPr>
            <a:r>
              <a:rPr lang="en-IN" dirty="0"/>
              <a:t>On a white heal-all, holding up a moth</a:t>
            </a:r>
          </a:p>
          <a:p>
            <a:pPr>
              <a:buNone/>
            </a:pPr>
            <a:r>
              <a:rPr lang="en-IN" dirty="0"/>
              <a:t>Like a white piece of rigid satin cloth--</a:t>
            </a:r>
          </a:p>
          <a:p>
            <a:pPr>
              <a:buNone/>
            </a:pPr>
            <a:r>
              <a:rPr lang="en-IN" dirty="0"/>
              <a:t>Assorted characters of death and blight</a:t>
            </a:r>
          </a:p>
          <a:p>
            <a:pPr>
              <a:buNone/>
            </a:pPr>
            <a:r>
              <a:rPr lang="en-IN" dirty="0"/>
              <a:t>Mixed ready to begin the morning right,</a:t>
            </a:r>
          </a:p>
          <a:p>
            <a:pPr>
              <a:buNone/>
            </a:pPr>
            <a:r>
              <a:rPr lang="en-IN" dirty="0"/>
              <a:t>Like the ingredients of a witches' broth-</a:t>
            </a:r>
          </a:p>
          <a:p>
            <a:pPr>
              <a:buNone/>
            </a:pPr>
            <a:r>
              <a:rPr lang="en-IN" dirty="0"/>
              <a:t>A snow-drop spider, a flower like a froth,</a:t>
            </a:r>
          </a:p>
          <a:p>
            <a:pPr>
              <a:buNone/>
            </a:pPr>
            <a:r>
              <a:rPr lang="en-IN" dirty="0"/>
              <a:t>And dead wings carried like a paper kite.'</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What </a:t>
            </a:r>
            <a:r>
              <a:rPr lang="en-IN" dirty="0"/>
              <a:t>had that flower to do with being white,</a:t>
            </a:r>
          </a:p>
          <a:p>
            <a:pPr>
              <a:buNone/>
            </a:pPr>
            <a:r>
              <a:rPr lang="en-IN" dirty="0"/>
              <a:t>The wayside blue and innocent heal-all?</a:t>
            </a:r>
          </a:p>
          <a:p>
            <a:pPr>
              <a:buNone/>
            </a:pPr>
            <a:r>
              <a:rPr lang="en-IN" dirty="0"/>
              <a:t>What brought the kindred spider to that height,</a:t>
            </a:r>
          </a:p>
          <a:p>
            <a:pPr>
              <a:buNone/>
            </a:pPr>
            <a:r>
              <a:rPr lang="en-IN" dirty="0"/>
              <a:t>Then steered the white moth thither in </a:t>
            </a:r>
            <a:r>
              <a:rPr lang="en-IN" dirty="0" smtClean="0"/>
              <a:t>the night</a:t>
            </a:r>
            <a:r>
              <a:rPr lang="en-IN" dirty="0"/>
              <a:t>?</a:t>
            </a:r>
          </a:p>
          <a:p>
            <a:pPr>
              <a:buNone/>
            </a:pPr>
            <a:r>
              <a:rPr lang="en-IN" dirty="0"/>
              <a:t>What but design of darkness to </a:t>
            </a:r>
            <a:r>
              <a:rPr lang="en-IN" dirty="0" err="1"/>
              <a:t>appall</a:t>
            </a:r>
            <a:r>
              <a:rPr lang="en-IN" dirty="0"/>
              <a:t>?-</a:t>
            </a:r>
          </a:p>
          <a:p>
            <a:pPr>
              <a:buNone/>
            </a:pPr>
            <a:r>
              <a:rPr lang="en-IN" dirty="0"/>
              <a:t>If design govern in a thing so small.'</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4400" dirty="0" smtClean="0"/>
              <a:t>The lyric is origin of </a:t>
            </a:r>
            <a:r>
              <a:rPr lang="en-IN" sz="4400" smtClean="0"/>
              <a:t>the Song</a:t>
            </a:r>
            <a:r>
              <a:rPr lang="en-IN" sz="4400" dirty="0" smtClean="0"/>
              <a:t>, </a:t>
            </a:r>
            <a:r>
              <a:rPr lang="en-IN" sz="4400" smtClean="0"/>
              <a:t>the Sonnet </a:t>
            </a:r>
            <a:r>
              <a:rPr lang="en-IN" sz="4400" dirty="0" smtClean="0"/>
              <a:t>and the Ode.</a:t>
            </a:r>
            <a:endParaRPr lang="en-IN" sz="4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353</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LYRIC INTRODUCTION TO ENGLISH LITERATURE SEMESTER 2, UNIT 1 </vt:lpstr>
      <vt:lpstr>Slide 2</vt:lpstr>
      <vt:lpstr>THE MELIC AND CHORIC SONGS</vt:lpstr>
      <vt:lpstr>CHARACTERISTICS OF THE LYRIC</vt:lpstr>
      <vt:lpstr>THE STRUCTURE OF A LYRIC</vt:lpstr>
      <vt:lpstr>Robert Frost’s ‘Design’ </vt:lpstr>
      <vt:lpstr>Slide 7</vt:lpstr>
      <vt:lpstr>Slide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LYRIC</dc:title>
  <dc:creator>HP</dc:creator>
  <cp:lastModifiedBy>HP</cp:lastModifiedBy>
  <cp:revision>9</cp:revision>
  <dcterms:created xsi:type="dcterms:W3CDTF">2019-11-17T17:15:19Z</dcterms:created>
  <dcterms:modified xsi:type="dcterms:W3CDTF">2019-12-02T11:04:00Z</dcterms:modified>
</cp:coreProperties>
</file>